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ED4884A-213C-4F02-B1F3-ED49B1A3A6B9}">
  <a:tblStyle styleId="{2ED4884A-213C-4F02-B1F3-ED49B1A3A6B9}"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6"/>
    <p:restoredTop sz="94624"/>
  </p:normalViewPr>
  <p:slideViewPr>
    <p:cSldViewPr snapToGrid="0" snapToObjects="1">
      <p:cViewPr varScale="1">
        <p:scale>
          <a:sx n="140" d="100"/>
          <a:sy n="140" d="100"/>
        </p:scale>
        <p:origin x="16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0467889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76029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38771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65951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44307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91031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95244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4150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99525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1663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26993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30124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01181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2450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5145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58984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29595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11086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60308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 name="Shape 1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solidFill>
                  <a:schemeClr val="dk1"/>
                </a:solidFill>
              </a:rPr>
              <a:t>*Number includes replication for resilience and backup/disaster recovery.</a:t>
            </a:r>
          </a:p>
        </p:txBody>
      </p:sp>
    </p:spTree>
    <p:extLst>
      <p:ext uri="{BB962C8B-B14F-4D97-AF65-F5344CB8AC3E}">
        <p14:creationId xmlns:p14="http://schemas.microsoft.com/office/powerpoint/2010/main" val="2505452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solidFill>
                  <a:schemeClr val="dk1"/>
                </a:solidFill>
              </a:rPr>
              <a:t>This process is an information technology best practice, and the volume of data stored under our current policy (or lack thereof) continues to increase significantly.</a:t>
            </a:r>
          </a:p>
        </p:txBody>
      </p:sp>
    </p:spTree>
    <p:extLst>
      <p:ext uri="{BB962C8B-B14F-4D97-AF65-F5344CB8AC3E}">
        <p14:creationId xmlns:p14="http://schemas.microsoft.com/office/powerpoint/2010/main" val="1639761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solidFill>
                  <a:schemeClr val="dk1"/>
                </a:solidFill>
              </a:rPr>
              <a:t>*The district runs a mix of physical and virtual servers and data flows between servers.  </a:t>
            </a:r>
          </a:p>
        </p:txBody>
      </p:sp>
    </p:spTree>
    <p:extLst>
      <p:ext uri="{BB962C8B-B14F-4D97-AF65-F5344CB8AC3E}">
        <p14:creationId xmlns:p14="http://schemas.microsoft.com/office/powerpoint/2010/main" val="3573101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 name="Shape 1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Clr>
                <a:schemeClr val="dk1"/>
              </a:buClr>
              <a:buSzPct val="61111"/>
              <a:buFont typeface="Arial"/>
              <a:buNone/>
            </a:pPr>
            <a:endParaRPr sz="1800">
              <a:solidFill>
                <a:schemeClr val="dk1"/>
              </a:solidFill>
              <a:highlight>
                <a:srgbClr val="FFFF00"/>
              </a:highlight>
            </a:endParaRPr>
          </a:p>
          <a:p>
            <a:pPr lvl="0">
              <a:spcBef>
                <a:spcPts val="0"/>
              </a:spcBef>
              <a:buNone/>
            </a:pPr>
            <a:endParaRPr/>
          </a:p>
        </p:txBody>
      </p:sp>
    </p:spTree>
    <p:extLst>
      <p:ext uri="{BB962C8B-B14F-4D97-AF65-F5344CB8AC3E}">
        <p14:creationId xmlns:p14="http://schemas.microsoft.com/office/powerpoint/2010/main" val="1924336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 name="Shape 2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46344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 name="Shape 2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09131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andi.net"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236775" y="322400"/>
            <a:ext cx="8520600" cy="2470500"/>
          </a:xfrm>
          <a:prstGeom prst="rect">
            <a:avLst/>
          </a:prstGeom>
        </p:spPr>
        <p:txBody>
          <a:bodyPr lIns="91425" tIns="91425" rIns="91425" bIns="91425" anchor="b" anchorCtr="0">
            <a:noAutofit/>
          </a:bodyPr>
          <a:lstStyle/>
          <a:p>
            <a:pPr lvl="0">
              <a:spcBef>
                <a:spcPts val="0"/>
              </a:spcBef>
              <a:buNone/>
            </a:pPr>
            <a:r>
              <a:rPr lang="en" sz="2400" b="1">
                <a:solidFill>
                  <a:srgbClr val="222222"/>
                </a:solidFill>
                <a:highlight>
                  <a:srgbClr val="FFFFFF"/>
                </a:highlight>
              </a:rPr>
              <a:t>Transparency and Access to Public Information</a:t>
            </a:r>
          </a:p>
          <a:p>
            <a:pPr lvl="0">
              <a:spcBef>
                <a:spcPts val="0"/>
              </a:spcBef>
              <a:buNone/>
            </a:pPr>
            <a:endParaRPr sz="2400" b="1">
              <a:solidFill>
                <a:srgbClr val="222222"/>
              </a:solidFill>
              <a:highlight>
                <a:srgbClr val="FFFFFF"/>
              </a:highlight>
            </a:endParaRPr>
          </a:p>
          <a:p>
            <a:pPr lvl="0">
              <a:spcBef>
                <a:spcPts val="0"/>
              </a:spcBef>
              <a:buNone/>
            </a:pPr>
            <a:r>
              <a:rPr lang="en" sz="1800" b="1" i="1">
                <a:solidFill>
                  <a:srgbClr val="222222"/>
                </a:solidFill>
                <a:highlight>
                  <a:srgbClr val="FFFFFF"/>
                </a:highlight>
              </a:rPr>
              <a:t>Review of District Practices Pertaining Public Records Storage and Production with Recommendations to Improve Transparency, Cost Efficiency and Security</a:t>
            </a:r>
          </a:p>
        </p:txBody>
      </p:sp>
      <p:sp>
        <p:nvSpPr>
          <p:cNvPr id="55" name="Shape 55"/>
          <p:cNvSpPr txBox="1">
            <a:spLocks noGrp="1"/>
          </p:cNvSpPr>
          <p:nvPr>
            <p:ph type="subTitle" idx="1"/>
          </p:nvPr>
        </p:nvSpPr>
        <p:spPr>
          <a:xfrm>
            <a:off x="311700" y="3614350"/>
            <a:ext cx="8520600" cy="792600"/>
          </a:xfrm>
          <a:prstGeom prst="rect">
            <a:avLst/>
          </a:prstGeom>
        </p:spPr>
        <p:txBody>
          <a:bodyPr lIns="91425" tIns="91425" rIns="91425" bIns="91425" anchor="t" anchorCtr="0">
            <a:noAutofit/>
          </a:bodyPr>
          <a:lstStyle/>
          <a:p>
            <a:pPr lvl="0">
              <a:spcBef>
                <a:spcPts val="0"/>
              </a:spcBef>
              <a:buNone/>
            </a:pPr>
            <a:r>
              <a:rPr lang="en" sz="2400" b="1"/>
              <a:t>San Diego Unified School District</a:t>
            </a:r>
          </a:p>
          <a:p>
            <a:pPr lvl="0">
              <a:spcBef>
                <a:spcPts val="0"/>
              </a:spcBef>
              <a:buNone/>
            </a:pPr>
            <a:r>
              <a:rPr lang="en" sz="2400" b="1"/>
              <a:t>July 25,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311700" y="325175"/>
            <a:ext cx="8520600" cy="583800"/>
          </a:xfrm>
          <a:prstGeom prst="rect">
            <a:avLst/>
          </a:prstGeom>
        </p:spPr>
        <p:txBody>
          <a:bodyPr lIns="91425" tIns="91425" rIns="91425" bIns="91425" anchor="t" anchorCtr="0">
            <a:noAutofit/>
          </a:bodyPr>
          <a:lstStyle/>
          <a:p>
            <a:pPr lvl="0">
              <a:spcBef>
                <a:spcPts val="0"/>
              </a:spcBef>
              <a:buNone/>
            </a:pPr>
            <a:r>
              <a:rPr lang="en" b="1"/>
              <a:t>Where to Locate District Information</a:t>
            </a:r>
          </a:p>
        </p:txBody>
      </p:sp>
      <p:sp>
        <p:nvSpPr>
          <p:cNvPr id="61" name="Shape 61"/>
          <p:cNvSpPr txBox="1">
            <a:spLocks noGrp="1"/>
          </p:cNvSpPr>
          <p:nvPr>
            <p:ph type="body" idx="1"/>
          </p:nvPr>
        </p:nvSpPr>
        <p:spPr>
          <a:xfrm>
            <a:off x="311700" y="968100"/>
            <a:ext cx="8520600" cy="3600900"/>
          </a:xfrm>
          <a:prstGeom prst="rect">
            <a:avLst/>
          </a:prstGeom>
        </p:spPr>
        <p:txBody>
          <a:bodyPr lIns="91425" tIns="91425" rIns="91425" bIns="91425" anchor="t" anchorCtr="0">
            <a:noAutofit/>
          </a:bodyPr>
          <a:lstStyle/>
          <a:p>
            <a:pPr marL="457200" lvl="0" indent="-228600" rtl="0">
              <a:spcBef>
                <a:spcPts val="0"/>
              </a:spcBef>
              <a:buAutoNum type="arabicPeriod"/>
            </a:pPr>
            <a:r>
              <a:rPr lang="en"/>
              <a:t>District website:  </a:t>
            </a:r>
            <a:r>
              <a:rPr lang="en" u="sng">
                <a:solidFill>
                  <a:schemeClr val="hlink"/>
                </a:solidFill>
                <a:hlinkClick r:id="rId3"/>
              </a:rPr>
              <a:t>www.sandi.net</a:t>
            </a:r>
          </a:p>
          <a:p>
            <a:pPr marL="457200" lvl="0" indent="-228600" rtl="0">
              <a:spcBef>
                <a:spcPts val="0"/>
              </a:spcBef>
              <a:buAutoNum type="arabicPeriod"/>
            </a:pPr>
            <a:r>
              <a:rPr lang="en"/>
              <a:t>Board meetings, Advisory Committee meetings, LCAP Workshops and Cluster meetings</a:t>
            </a:r>
          </a:p>
          <a:p>
            <a:pPr marL="457200" lvl="0" indent="-228600" rtl="0">
              <a:spcBef>
                <a:spcPts val="0"/>
              </a:spcBef>
              <a:buAutoNum type="arabicPeriod"/>
            </a:pPr>
            <a:r>
              <a:rPr lang="en"/>
              <a:t>Bargaining Unit Requests:  Bargaining Units may submit a Request for Information (“RFI”) to the Labor Relations Department</a:t>
            </a:r>
          </a:p>
          <a:p>
            <a:pPr marL="457200" lvl="0" indent="-228600" rtl="0">
              <a:spcBef>
                <a:spcPts val="0"/>
              </a:spcBef>
              <a:buAutoNum type="arabicPeriod"/>
            </a:pPr>
            <a:r>
              <a:rPr lang="en"/>
              <a:t>Personnel Records:  Employees may obtain their own personnel records from Human Resources</a:t>
            </a:r>
          </a:p>
          <a:p>
            <a:pPr marL="457200" lvl="0" indent="-228600" rtl="0">
              <a:spcBef>
                <a:spcPts val="0"/>
              </a:spcBef>
              <a:buAutoNum type="arabicPeriod"/>
            </a:pPr>
            <a:r>
              <a:rPr lang="en"/>
              <a:t>Transcripts:  Transcripts are maintained at the last school of attendance for a student, and can be obtained directly from the site.  During the summer, Quality Assurance will assist in obtaining site records.</a:t>
            </a:r>
          </a:p>
          <a:p>
            <a:pPr marL="457200" lvl="0" indent="-228600">
              <a:spcBef>
                <a:spcPts val="0"/>
              </a:spcBef>
              <a:buAutoNum type="arabicPeriod"/>
            </a:pPr>
            <a:r>
              <a:rPr lang="en"/>
              <a:t>Public Records Requests may be submitted to Legal Services</a:t>
            </a:r>
          </a:p>
        </p:txBody>
      </p:sp>
      <p:sp>
        <p:nvSpPr>
          <p:cNvPr id="62" name="Shape 6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a:t>
            </a:fld>
            <a:endParaRPr lang="e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Maintenance of District Records	</a:t>
            </a:r>
          </a:p>
        </p:txBody>
      </p:sp>
      <p:sp>
        <p:nvSpPr>
          <p:cNvPr id="68" name="Shape 6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sz="2400" b="1"/>
              <a:t>“</a:t>
            </a:r>
            <a:r>
              <a:rPr lang="en" sz="2400" b="1" i="1"/>
              <a:t>The Board of Education recognizes the importance of securing and retaining district documents.   The Superintendent or designee shall ensure that district records are developed, maintained and disposed of in accordance with the law, Board policy and administrative regulations.”</a:t>
            </a:r>
          </a:p>
          <a:p>
            <a:pPr lvl="0">
              <a:spcBef>
                <a:spcPts val="0"/>
              </a:spcBef>
              <a:buNone/>
            </a:pPr>
            <a:r>
              <a:rPr lang="en" sz="2400"/>
              <a:t>(excerpted from proposed CSBA Board Policy 3580)</a:t>
            </a:r>
          </a:p>
        </p:txBody>
      </p:sp>
      <p:sp>
        <p:nvSpPr>
          <p:cNvPr id="69" name="Shape 6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a:t>
            </a:fld>
            <a:endParaRPr lang="e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752275" y="122225"/>
            <a:ext cx="5872200" cy="895500"/>
          </a:xfrm>
          <a:prstGeom prst="rect">
            <a:avLst/>
          </a:prstGeom>
        </p:spPr>
        <p:txBody>
          <a:bodyPr lIns="91425" tIns="91425" rIns="91425" bIns="91425" anchor="t" anchorCtr="0">
            <a:noAutofit/>
          </a:bodyPr>
          <a:lstStyle/>
          <a:p>
            <a:pPr lvl="0" algn="ctr">
              <a:spcBef>
                <a:spcPts val="0"/>
              </a:spcBef>
              <a:buNone/>
            </a:pPr>
            <a:r>
              <a:rPr lang="en" b="1"/>
              <a:t>Legal Requirements for Retention of District Records</a:t>
            </a:r>
          </a:p>
        </p:txBody>
      </p:sp>
      <p:sp>
        <p:nvSpPr>
          <p:cNvPr id="75" name="Shape 75"/>
          <p:cNvSpPr txBox="1">
            <a:spLocks noGrp="1"/>
          </p:cNvSpPr>
          <p:nvPr>
            <p:ph type="body" idx="1"/>
          </p:nvPr>
        </p:nvSpPr>
        <p:spPr>
          <a:xfrm>
            <a:off x="385600" y="1017724"/>
            <a:ext cx="8520600" cy="3704700"/>
          </a:xfrm>
          <a:prstGeom prst="rect">
            <a:avLst/>
          </a:prstGeom>
        </p:spPr>
        <p:txBody>
          <a:bodyPr lIns="91425" tIns="91425" rIns="91425" bIns="91425" anchor="t" anchorCtr="0">
            <a:noAutofit/>
          </a:bodyPr>
          <a:lstStyle/>
          <a:p>
            <a:pPr lvl="0" rtl="0">
              <a:spcBef>
                <a:spcPts val="0"/>
              </a:spcBef>
              <a:buNone/>
            </a:pPr>
            <a:r>
              <a:rPr lang="en"/>
              <a:t>California law classifies district records as follows:  </a:t>
            </a:r>
          </a:p>
          <a:p>
            <a:pPr lvl="0" rtl="0">
              <a:lnSpc>
                <a:spcPct val="150000"/>
              </a:lnSpc>
              <a:spcBef>
                <a:spcPts val="0"/>
              </a:spcBef>
              <a:spcAft>
                <a:spcPts val="0"/>
              </a:spcAft>
              <a:buNone/>
            </a:pPr>
            <a:r>
              <a:rPr lang="en"/>
              <a:t>Class 1 - Permanent Records (must be kept)</a:t>
            </a:r>
          </a:p>
          <a:p>
            <a:pPr marL="914400" lvl="1" indent="-228600" rtl="0">
              <a:lnSpc>
                <a:spcPct val="150000"/>
              </a:lnSpc>
              <a:spcBef>
                <a:spcPts val="0"/>
              </a:spcBef>
              <a:spcAft>
                <a:spcPts val="0"/>
              </a:spcAft>
            </a:pPr>
            <a:r>
              <a:rPr lang="en"/>
              <a:t>Annual Reports, Official Actions, Personnel Records, Student Records, Property Records</a:t>
            </a:r>
          </a:p>
          <a:p>
            <a:pPr marL="457200" lvl="0" indent="-228600">
              <a:lnSpc>
                <a:spcPct val="150000"/>
              </a:lnSpc>
              <a:spcBef>
                <a:spcPts val="0"/>
              </a:spcBef>
              <a:spcAft>
                <a:spcPts val="0"/>
              </a:spcAft>
            </a:pPr>
            <a:r>
              <a:rPr lang="en"/>
              <a:t>Class 2 - Optional Records (may be kept)</a:t>
            </a:r>
          </a:p>
          <a:p>
            <a:pPr marL="914400" lvl="1" indent="-228600" rtl="0">
              <a:lnSpc>
                <a:spcPct val="150000"/>
              </a:lnSpc>
              <a:spcBef>
                <a:spcPts val="0"/>
              </a:spcBef>
              <a:spcAft>
                <a:spcPts val="0"/>
              </a:spcAft>
            </a:pPr>
            <a:r>
              <a:rPr lang="en"/>
              <a:t>Any record considered temporarily worth keeping; all prior year records that are not Class 1</a:t>
            </a:r>
          </a:p>
          <a:p>
            <a:pPr marL="457200" lvl="0" indent="-228600">
              <a:lnSpc>
                <a:spcPct val="150000"/>
              </a:lnSpc>
              <a:spcBef>
                <a:spcPts val="0"/>
              </a:spcBef>
              <a:spcAft>
                <a:spcPts val="0"/>
              </a:spcAft>
            </a:pPr>
            <a:r>
              <a:rPr lang="en"/>
              <a:t>Class 3 - Disposable Records </a:t>
            </a:r>
          </a:p>
          <a:p>
            <a:pPr marL="914400" lvl="1" indent="-228600">
              <a:lnSpc>
                <a:spcPct val="150000"/>
              </a:lnSpc>
              <a:spcBef>
                <a:spcPts val="0"/>
              </a:spcBef>
              <a:spcAft>
                <a:spcPts val="0"/>
              </a:spcAft>
            </a:pPr>
            <a:r>
              <a:rPr lang="en"/>
              <a:t>Any record that is not Class 1 or 2; must be destroyed during third school year after the year in which it originated</a:t>
            </a:r>
          </a:p>
          <a:p>
            <a:pPr lvl="0">
              <a:spcBef>
                <a:spcPts val="0"/>
              </a:spcBef>
              <a:buNone/>
            </a:pPr>
            <a:r>
              <a:rPr lang="en"/>
              <a:t>These requirements are recited in current District administrative procedures and proposed Administrative Regulation 3580.</a:t>
            </a:r>
          </a:p>
        </p:txBody>
      </p:sp>
      <p:sp>
        <p:nvSpPr>
          <p:cNvPr id="76" name="Shape 7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4</a:t>
            </a:fld>
            <a:endParaRPr lang="e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Storage of Electronic Records</a:t>
            </a:r>
          </a:p>
        </p:txBody>
      </p:sp>
      <p:sp>
        <p:nvSpPr>
          <p:cNvPr id="82" name="Shape 8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The California School Boards Association (CSBA) recommends:  </a:t>
            </a:r>
          </a:p>
          <a:p>
            <a:pPr marL="457200" lvl="0" indent="-228600" rtl="0">
              <a:spcBef>
                <a:spcPts val="0"/>
              </a:spcBef>
            </a:pPr>
            <a:r>
              <a:rPr lang="en" i="1"/>
              <a:t>“All district-related electronically stored information generated or received by a district employee shall be saved to an electronic file on the district’s computer and retained for at least 180 days, or shall be printed by the employee and physically filed in a way that it can be easily retrieved when needed.”</a:t>
            </a:r>
          </a:p>
          <a:p>
            <a:pPr marL="0" lvl="0" indent="0">
              <a:spcBef>
                <a:spcPts val="0"/>
              </a:spcBef>
              <a:buNone/>
            </a:pPr>
            <a:r>
              <a:rPr lang="en" b="1" i="1"/>
              <a:t>It is recommended that the Board adopt proposed Administrative Regulation 3580 that includes an electronic records retention period of one year.</a:t>
            </a:r>
          </a:p>
          <a:p>
            <a:pPr lvl="0" algn="just" rtl="0">
              <a:spcBef>
                <a:spcPts val="0"/>
              </a:spcBef>
              <a:buNone/>
            </a:pPr>
            <a:endParaRPr/>
          </a:p>
          <a:p>
            <a:pPr lvl="0" algn="r">
              <a:spcBef>
                <a:spcPts val="0"/>
              </a:spcBef>
              <a:buNone/>
            </a:pPr>
            <a:endParaRPr/>
          </a:p>
        </p:txBody>
      </p:sp>
      <p:sp>
        <p:nvSpPr>
          <p:cNvPr id="83" name="Shape 8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5</a:t>
            </a:fld>
            <a:endParaRPr lang="e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Best Practices for the Storage of Records</a:t>
            </a:r>
          </a:p>
        </p:txBody>
      </p:sp>
      <p:sp>
        <p:nvSpPr>
          <p:cNvPr id="89" name="Shape 89"/>
          <p:cNvSpPr txBox="1">
            <a:spLocks noGrp="1"/>
          </p:cNvSpPr>
          <p:nvPr>
            <p:ph type="body" idx="1"/>
          </p:nvPr>
        </p:nvSpPr>
        <p:spPr>
          <a:xfrm>
            <a:off x="311700" y="1086350"/>
            <a:ext cx="8520600" cy="3688800"/>
          </a:xfrm>
          <a:prstGeom prst="rect">
            <a:avLst/>
          </a:prstGeom>
        </p:spPr>
        <p:txBody>
          <a:bodyPr lIns="91425" tIns="91425" rIns="91425" bIns="91425" anchor="t" anchorCtr="0">
            <a:noAutofit/>
          </a:bodyPr>
          <a:lstStyle/>
          <a:p>
            <a:pPr lvl="0">
              <a:spcBef>
                <a:spcPts val="0"/>
              </a:spcBef>
              <a:buNone/>
            </a:pPr>
            <a:r>
              <a:rPr lang="en"/>
              <a:t>Proposed BP 3580 requires the Superintendent “to develop a secure document management system that provides for the storage, retrieval, archiving, storage and destruction of district documents, including electronic information.”  </a:t>
            </a:r>
          </a:p>
          <a:p>
            <a:pPr lvl="0">
              <a:spcBef>
                <a:spcPts val="0"/>
              </a:spcBef>
              <a:buNone/>
            </a:pPr>
            <a:r>
              <a:rPr lang="en"/>
              <a:t>Currently, electronic records are stored locally in the District’s data center, in the cloud, and at an off-site tape backup facility for disaster recovery depending on the application and record type.  Many employees maintain records within their email accounts; however, </a:t>
            </a:r>
            <a:r>
              <a:rPr lang="en" b="1" i="1"/>
              <a:t>email is not a secure means of transmitting and storing information.</a:t>
            </a:r>
            <a:r>
              <a:rPr lang="en"/>
              <a:t>  The District is an almost daily target of hacking attempts.</a:t>
            </a:r>
          </a:p>
          <a:p>
            <a:pPr lvl="0">
              <a:spcBef>
                <a:spcPts val="0"/>
              </a:spcBef>
              <a:buNone/>
            </a:pPr>
            <a:r>
              <a:rPr lang="en"/>
              <a:t>   </a:t>
            </a:r>
          </a:p>
          <a:p>
            <a:pPr lvl="0">
              <a:spcBef>
                <a:spcPts val="0"/>
              </a:spcBef>
              <a:buNone/>
            </a:pPr>
            <a:endParaRPr/>
          </a:p>
          <a:p>
            <a:pPr lvl="0" rtl="0">
              <a:spcBef>
                <a:spcPts val="0"/>
              </a:spcBef>
              <a:buNone/>
            </a:pPr>
            <a:endParaRPr/>
          </a:p>
          <a:p>
            <a:pPr lvl="0" indent="457200">
              <a:spcBef>
                <a:spcPts val="0"/>
              </a:spcBef>
              <a:buNone/>
            </a:pPr>
            <a:r>
              <a:rPr lang="en"/>
              <a:t>  </a:t>
            </a:r>
          </a:p>
        </p:txBody>
      </p:sp>
      <p:sp>
        <p:nvSpPr>
          <p:cNvPr id="90" name="Shape 9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6</a:t>
            </a:fld>
            <a:endParaRPr lang="e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Non-Records	</a:t>
            </a:r>
          </a:p>
        </p:txBody>
      </p:sp>
      <p:sp>
        <p:nvSpPr>
          <p:cNvPr id="96" name="Shape 96"/>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According to the California Department of General Services, the following are defined as “non-records” to be discarded once they lose usefulness to staff:</a:t>
            </a:r>
          </a:p>
          <a:p>
            <a:pPr lvl="0">
              <a:spcBef>
                <a:spcPts val="0"/>
              </a:spcBef>
              <a:buNone/>
            </a:pPr>
            <a:r>
              <a:rPr lang="en"/>
              <a:t>• </a:t>
            </a:r>
            <a:r>
              <a:rPr lang="en" sz="1400"/>
              <a:t>Letters of transmittal and acknowledgements of receipt which do not add any information to the material transmitted.</a:t>
            </a:r>
            <a:br>
              <a:rPr lang="en" sz="1400"/>
            </a:br>
            <a:r>
              <a:rPr lang="en" sz="1400"/>
              <a:t>• Requests for printing services, after the request has been filled to the customer’s satisfaction.</a:t>
            </a:r>
            <a:br>
              <a:rPr lang="en" sz="1400"/>
            </a:br>
            <a:r>
              <a:rPr lang="en" sz="1400"/>
              <a:t>• Informal notes, worksheets, and rough drafts of letters, memoranda, or reports that do not represent the basic steps involved in the preparation of the communication.</a:t>
            </a:r>
            <a:br>
              <a:rPr lang="en" sz="1400"/>
            </a:br>
            <a:r>
              <a:rPr lang="en" sz="1400"/>
              <a:t>• Notes, including stenographic notebooks and stenotype tapes, and dictating media which have been transcribed.</a:t>
            </a:r>
            <a:br>
              <a:rPr lang="en" sz="1400"/>
            </a:br>
            <a:r>
              <a:rPr lang="en" sz="1400"/>
              <a:t>• Miscellaneous notices of community affairs, employee meetings, holidays.</a:t>
            </a:r>
            <a:r>
              <a:rPr lang="en"/>
              <a:t/>
            </a:r>
            <a:br>
              <a:rPr lang="en"/>
            </a:br>
            <a:endParaRPr lang="en"/>
          </a:p>
        </p:txBody>
      </p:sp>
      <p:sp>
        <p:nvSpPr>
          <p:cNvPr id="97" name="Shape 9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7</a:t>
            </a:fld>
            <a:endParaRPr lang="e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700" y="234200"/>
            <a:ext cx="8520600" cy="572700"/>
          </a:xfrm>
          <a:prstGeom prst="rect">
            <a:avLst/>
          </a:prstGeom>
        </p:spPr>
        <p:txBody>
          <a:bodyPr lIns="91425" tIns="91425" rIns="91425" bIns="91425" anchor="t" anchorCtr="0">
            <a:noAutofit/>
          </a:bodyPr>
          <a:lstStyle/>
          <a:p>
            <a:pPr lvl="0">
              <a:spcBef>
                <a:spcPts val="0"/>
              </a:spcBef>
              <a:buNone/>
            </a:pPr>
            <a:r>
              <a:rPr lang="en" b="1"/>
              <a:t>Non-Records	</a:t>
            </a:r>
          </a:p>
        </p:txBody>
      </p:sp>
      <p:sp>
        <p:nvSpPr>
          <p:cNvPr id="103" name="Shape 103"/>
          <p:cNvSpPr txBox="1">
            <a:spLocks noGrp="1"/>
          </p:cNvSpPr>
          <p:nvPr>
            <p:ph type="body" idx="1"/>
          </p:nvPr>
        </p:nvSpPr>
        <p:spPr>
          <a:xfrm>
            <a:off x="311700" y="934525"/>
            <a:ext cx="8520600" cy="3803700"/>
          </a:xfrm>
          <a:prstGeom prst="rect">
            <a:avLst/>
          </a:prstGeom>
        </p:spPr>
        <p:txBody>
          <a:bodyPr lIns="91425" tIns="91425" rIns="91425" bIns="91425" anchor="t" anchorCtr="0">
            <a:noAutofit/>
          </a:bodyPr>
          <a:lstStyle/>
          <a:p>
            <a:pPr lvl="0">
              <a:spcBef>
                <a:spcPts val="0"/>
              </a:spcBef>
              <a:spcAft>
                <a:spcPts val="0"/>
              </a:spcAft>
              <a:buNone/>
            </a:pPr>
            <a:r>
              <a:rPr lang="en"/>
              <a:t>LAUSD defines the following as “non-records” not subject to the District retention requirements.</a:t>
            </a:r>
            <a:r>
              <a:rPr lang="en" sz="1400"/>
              <a:t> </a:t>
            </a:r>
          </a:p>
          <a:p>
            <a:pPr marL="457200" lvl="0" indent="-317500" rtl="0">
              <a:spcBef>
                <a:spcPts val="0"/>
              </a:spcBef>
              <a:spcAft>
                <a:spcPts val="0"/>
              </a:spcAft>
              <a:buSzPct val="100000"/>
            </a:pPr>
            <a:r>
              <a:rPr lang="en" sz="1400"/>
              <a:t>Convenience copies of official Records, including printouts of Electronic Records</a:t>
            </a:r>
          </a:p>
          <a:p>
            <a:pPr marL="457200" lvl="0" indent="-317500" rtl="0">
              <a:spcBef>
                <a:spcPts val="0"/>
              </a:spcBef>
              <a:spcAft>
                <a:spcPts val="0"/>
              </a:spcAft>
              <a:buSzPct val="100000"/>
            </a:pPr>
            <a:r>
              <a:rPr lang="en" sz="1400"/>
              <a:t>Personal notes and personal correspondence, including personal email correspondence, even if on District premises or on a District-assigned computer</a:t>
            </a:r>
          </a:p>
          <a:p>
            <a:pPr marL="457200" lvl="0" indent="-317500" rtl="0">
              <a:spcBef>
                <a:spcPts val="0"/>
              </a:spcBef>
              <a:spcAft>
                <a:spcPts val="0"/>
              </a:spcAft>
              <a:buSzPct val="100000"/>
            </a:pPr>
            <a:r>
              <a:rPr lang="en" sz="1400"/>
              <a:t>Personal financial or tax information or any other information of a purely personal nature, even if on District premises or on a District-assigned computer</a:t>
            </a:r>
          </a:p>
          <a:p>
            <a:pPr marL="457200" lvl="0" indent="-317500" rtl="0">
              <a:spcBef>
                <a:spcPts val="0"/>
              </a:spcBef>
              <a:spcAft>
                <a:spcPts val="0"/>
              </a:spcAft>
              <a:buSzPct val="100000"/>
            </a:pPr>
            <a:r>
              <a:rPr lang="en" sz="1400"/>
              <a:t>Advertisements, spam or junk email received by District employees</a:t>
            </a:r>
          </a:p>
          <a:p>
            <a:pPr marL="457200" lvl="0" indent="-317500" rtl="0">
              <a:spcBef>
                <a:spcPts val="0"/>
              </a:spcBef>
              <a:spcAft>
                <a:spcPts val="0"/>
              </a:spcAft>
              <a:buSzPct val="100000"/>
            </a:pPr>
            <a:r>
              <a:rPr lang="en" sz="1400"/>
              <a:t>Preliminary drafts and informal notes that have no further value to the District*</a:t>
            </a:r>
          </a:p>
          <a:p>
            <a:pPr marL="457200" lvl="0" indent="-317500" rtl="0">
              <a:spcBef>
                <a:spcPts val="0"/>
              </a:spcBef>
              <a:spcAft>
                <a:spcPts val="0"/>
              </a:spcAft>
              <a:buSzPct val="100000"/>
            </a:pPr>
            <a:r>
              <a:rPr lang="en" sz="1400"/>
              <a:t>Library books, magazines, and pamphlets not prepared by or for the District</a:t>
            </a:r>
          </a:p>
          <a:p>
            <a:pPr marL="457200" lvl="0" indent="-317500" rtl="0">
              <a:spcBef>
                <a:spcPts val="0"/>
              </a:spcBef>
              <a:spcAft>
                <a:spcPts val="0"/>
              </a:spcAft>
              <a:buSzPct val="100000"/>
            </a:pPr>
            <a:r>
              <a:rPr lang="en" sz="1400"/>
              <a:t>Textbooks, maps used for instruction, and other instructional material</a:t>
            </a:r>
          </a:p>
          <a:p>
            <a:pPr marL="457200" lvl="0" indent="-317500" rtl="0">
              <a:spcBef>
                <a:spcPts val="0"/>
              </a:spcBef>
              <a:spcAft>
                <a:spcPts val="0"/>
              </a:spcAft>
              <a:buSzPct val="100000"/>
            </a:pPr>
            <a:r>
              <a:rPr lang="en" sz="1400"/>
              <a:t>Any other document (paper or electronic, including emails) that has nothing whatsoever to do with the District’s business or with its students, teachers, other employees, or contractors.</a:t>
            </a:r>
          </a:p>
        </p:txBody>
      </p:sp>
      <p:sp>
        <p:nvSpPr>
          <p:cNvPr id="104" name="Shape 10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8</a:t>
            </a:fld>
            <a:endParaRPr lang="e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Public Access to District Records</a:t>
            </a:r>
          </a:p>
        </p:txBody>
      </p:sp>
      <p:sp>
        <p:nvSpPr>
          <p:cNvPr id="110" name="Shape 11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i="1"/>
              <a:t>“</a:t>
            </a:r>
            <a:r>
              <a:rPr lang="en" b="1" i="1"/>
              <a:t>The Board of Education recognizes the right of citizens to have access to public records of the District.  The Board intends the district to provide any person reasonable access to the public records of the schools and district during normal business hours and within the requirements of law.  </a:t>
            </a:r>
            <a:r>
              <a:rPr lang="en" i="1"/>
              <a:t>Public access shall not be given to records listed as exempt from public disclosure under the California Public Records Act and other state and federal law.”</a:t>
            </a:r>
          </a:p>
          <a:p>
            <a:pPr lvl="0">
              <a:spcBef>
                <a:spcPts val="0"/>
              </a:spcBef>
              <a:buNone/>
            </a:pPr>
            <a:r>
              <a:rPr lang="en"/>
              <a:t>(Excerpted from proposed Board Policy BP 1340)</a:t>
            </a:r>
          </a:p>
        </p:txBody>
      </p:sp>
      <p:sp>
        <p:nvSpPr>
          <p:cNvPr id="111" name="Shape 11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9</a:t>
            </a:fld>
            <a:endParaRPr lang="e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The California Public Records Act</a:t>
            </a:r>
          </a:p>
        </p:txBody>
      </p:sp>
      <p:sp>
        <p:nvSpPr>
          <p:cNvPr id="117" name="Shape 11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Under the California Public Records Act, the District is required to make all public records not exempt from disclosure available for public review and inspection.  A public record is defined as:</a:t>
            </a:r>
          </a:p>
          <a:p>
            <a:pPr marL="457200" lvl="0" indent="-228600" rtl="0">
              <a:spcBef>
                <a:spcPts val="0"/>
              </a:spcBef>
            </a:pPr>
            <a:r>
              <a:rPr lang="en"/>
              <a:t>Any writing </a:t>
            </a:r>
          </a:p>
          <a:p>
            <a:pPr marL="457200" lvl="0" indent="-228600" rtl="0">
              <a:spcBef>
                <a:spcPts val="0"/>
              </a:spcBef>
            </a:pPr>
            <a:r>
              <a:rPr lang="en"/>
              <a:t>Containing information relating to the conduct of public business</a:t>
            </a:r>
          </a:p>
          <a:p>
            <a:pPr marL="457200" lvl="0" indent="-228600" rtl="0">
              <a:spcBef>
                <a:spcPts val="0"/>
              </a:spcBef>
            </a:pPr>
            <a:r>
              <a:rPr lang="en"/>
              <a:t>Prepared, owned, used or retained by the public agency</a:t>
            </a:r>
          </a:p>
          <a:p>
            <a:pPr lvl="0">
              <a:spcBef>
                <a:spcPts val="0"/>
              </a:spcBef>
              <a:buNone/>
            </a:pPr>
            <a:r>
              <a:rPr lang="en"/>
              <a:t>“Writings” include handwritten and typewritten documents, electronically stored information, emails, text messages, etc.</a:t>
            </a:r>
          </a:p>
          <a:p>
            <a:pPr lvl="0">
              <a:spcBef>
                <a:spcPts val="0"/>
              </a:spcBef>
              <a:buNone/>
            </a:pPr>
            <a:endParaRPr/>
          </a:p>
        </p:txBody>
      </p:sp>
      <p:sp>
        <p:nvSpPr>
          <p:cNvPr id="118" name="Shape 11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10</a:t>
            </a:fld>
            <a:endParaRPr lang="e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Public Records Requests </a:t>
            </a:r>
          </a:p>
        </p:txBody>
      </p:sp>
      <p:sp>
        <p:nvSpPr>
          <p:cNvPr id="124" name="Shape 124"/>
          <p:cNvSpPr txBox="1">
            <a:spLocks noGrp="1"/>
          </p:cNvSpPr>
          <p:nvPr>
            <p:ph type="body" idx="1"/>
          </p:nvPr>
        </p:nvSpPr>
        <p:spPr>
          <a:xfrm>
            <a:off x="311700" y="1152475"/>
            <a:ext cx="8520600" cy="3556500"/>
          </a:xfrm>
          <a:prstGeom prst="rect">
            <a:avLst/>
          </a:prstGeom>
        </p:spPr>
        <p:txBody>
          <a:bodyPr lIns="91425" tIns="91425" rIns="91425" bIns="91425" anchor="t" anchorCtr="0">
            <a:noAutofit/>
          </a:bodyPr>
          <a:lstStyle/>
          <a:p>
            <a:pPr marL="457200" lvl="0" indent="-228600" rtl="0">
              <a:spcBef>
                <a:spcPts val="0"/>
              </a:spcBef>
              <a:buAutoNum type="arabicPeriod"/>
            </a:pPr>
            <a:r>
              <a:rPr lang="en"/>
              <a:t>Requests for Public Records are submitted to the Legal Services Office.</a:t>
            </a:r>
          </a:p>
          <a:p>
            <a:pPr marL="457200" lvl="0" indent="-228600" rtl="0">
              <a:spcBef>
                <a:spcPts val="0"/>
              </a:spcBef>
              <a:buAutoNum type="arabicPeriod"/>
            </a:pPr>
            <a:r>
              <a:rPr lang="en"/>
              <a:t>Upon receipt of the request, a search is initiated to determine whether the District has any records responsive to the request.</a:t>
            </a:r>
          </a:p>
          <a:p>
            <a:pPr marL="457200" lvl="0" indent="-228600" rtl="0">
              <a:spcBef>
                <a:spcPts val="0"/>
              </a:spcBef>
              <a:buAutoNum type="arabicPeriod"/>
            </a:pPr>
            <a:r>
              <a:rPr lang="en"/>
              <a:t>Within 10 days of receiving the request, a response is provided which states whether the District has any records responsive to the request, whether the District believes any or all of the records are exempt from disclosure, and when the District believes they will be ready for review.  The 10-day period may be extended by an additional 14 days in unusual circumstances.</a:t>
            </a:r>
          </a:p>
          <a:p>
            <a:pPr marL="457200" lvl="0" indent="-228600" rtl="0">
              <a:spcBef>
                <a:spcPts val="0"/>
              </a:spcBef>
              <a:buAutoNum type="arabicPeriod"/>
            </a:pPr>
            <a:r>
              <a:rPr lang="en"/>
              <a:t>If the requester wants copies of physical documents or creation/reproduction of electronic records, a deposit is requested to cover the cost.</a:t>
            </a:r>
          </a:p>
        </p:txBody>
      </p:sp>
      <p:sp>
        <p:nvSpPr>
          <p:cNvPr id="125" name="Shape 12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11</a:t>
            </a:fld>
            <a:endParaRPr lang="e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Timeline for Production of Records </a:t>
            </a:r>
          </a:p>
        </p:txBody>
      </p:sp>
      <p:sp>
        <p:nvSpPr>
          <p:cNvPr id="131" name="Shape 13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R="0" lvl="0" algn="l" rtl="0">
              <a:lnSpc>
                <a:spcPct val="115000"/>
              </a:lnSpc>
              <a:spcBef>
                <a:spcPts val="0"/>
              </a:spcBef>
              <a:spcAft>
                <a:spcPts val="1600"/>
              </a:spcAft>
              <a:buNone/>
            </a:pPr>
            <a:r>
              <a:rPr lang="en"/>
              <a:t>Under the Public Records Act, the District has a “reasonable time” after its response to produce responsive records.  What constitutes a “reasonable time” depends on a number of factors, including:</a:t>
            </a:r>
          </a:p>
          <a:p>
            <a:pPr marL="457200" marR="0" lvl="0" indent="-228600" algn="l" rtl="0">
              <a:lnSpc>
                <a:spcPct val="115000"/>
              </a:lnSpc>
              <a:spcBef>
                <a:spcPts val="0"/>
              </a:spcBef>
              <a:spcAft>
                <a:spcPts val="1600"/>
              </a:spcAft>
            </a:pPr>
            <a:r>
              <a:rPr lang="en"/>
              <a:t>The number of requests the District receives.</a:t>
            </a:r>
          </a:p>
          <a:p>
            <a:pPr marL="457200" marR="0" lvl="0" indent="-228600" algn="l" rtl="0">
              <a:lnSpc>
                <a:spcPct val="115000"/>
              </a:lnSpc>
              <a:spcBef>
                <a:spcPts val="0"/>
              </a:spcBef>
              <a:spcAft>
                <a:spcPts val="1600"/>
              </a:spcAft>
            </a:pPr>
            <a:r>
              <a:rPr lang="en"/>
              <a:t>The scope and complexity of the requests; individually and collectively.</a:t>
            </a:r>
          </a:p>
          <a:p>
            <a:pPr marL="457200" lvl="0" indent="-228600" rtl="0">
              <a:spcBef>
                <a:spcPts val="0"/>
              </a:spcBef>
            </a:pPr>
            <a:r>
              <a:rPr lang="en"/>
              <a:t>The time required to collect records from multiple locations/departments.</a:t>
            </a:r>
          </a:p>
          <a:p>
            <a:pPr marL="457200" lvl="0" indent="-228600" rtl="0">
              <a:spcBef>
                <a:spcPts val="0"/>
              </a:spcBef>
            </a:pPr>
            <a:r>
              <a:rPr lang="en"/>
              <a:t>The number of responsive documents collected in response to each request.</a:t>
            </a:r>
          </a:p>
          <a:p>
            <a:pPr marL="457200" lvl="0" indent="-228600" rtl="0">
              <a:spcBef>
                <a:spcPts val="0"/>
              </a:spcBef>
            </a:pPr>
            <a:r>
              <a:rPr lang="en"/>
              <a:t>The time needed for legal review.</a:t>
            </a:r>
          </a:p>
        </p:txBody>
      </p:sp>
      <p:sp>
        <p:nvSpPr>
          <p:cNvPr id="132" name="Shape 1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12</a:t>
            </a:fld>
            <a:endParaRPr lang="e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Process for Review and Production of Records</a:t>
            </a:r>
          </a:p>
        </p:txBody>
      </p:sp>
      <p:sp>
        <p:nvSpPr>
          <p:cNvPr id="138" name="Shape 13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marR="0" lvl="0" indent="-228600" algn="l" rtl="0">
              <a:lnSpc>
                <a:spcPct val="115000"/>
              </a:lnSpc>
              <a:spcBef>
                <a:spcPts val="0"/>
              </a:spcBef>
              <a:spcAft>
                <a:spcPts val="1600"/>
              </a:spcAft>
              <a:buAutoNum type="arabicPeriod"/>
            </a:pPr>
            <a:r>
              <a:rPr lang="en"/>
              <a:t>Legal Services staff contacts involved departments/personnel to request records.  Where electronic communications (emails) are requested, IT is asked to conduct a search on our central servers for all responsive emails.</a:t>
            </a:r>
          </a:p>
          <a:p>
            <a:pPr marL="457200" marR="0" lvl="0" indent="-228600" algn="l" rtl="0">
              <a:lnSpc>
                <a:spcPct val="115000"/>
              </a:lnSpc>
              <a:spcBef>
                <a:spcPts val="0"/>
              </a:spcBef>
              <a:spcAft>
                <a:spcPts val="1600"/>
              </a:spcAft>
              <a:buAutoNum type="arabicPeriod"/>
            </a:pPr>
            <a:r>
              <a:rPr lang="en"/>
              <a:t>Where electronic records are requested, staff must create or extract the requested information.</a:t>
            </a:r>
          </a:p>
          <a:p>
            <a:pPr marL="457200" marR="0" lvl="0" indent="-228600" algn="l" rtl="0">
              <a:lnSpc>
                <a:spcPct val="115000"/>
              </a:lnSpc>
              <a:spcBef>
                <a:spcPts val="0"/>
              </a:spcBef>
              <a:spcAft>
                <a:spcPts val="1600"/>
              </a:spcAft>
              <a:buAutoNum type="arabicPeriod"/>
            </a:pPr>
            <a:r>
              <a:rPr lang="en"/>
              <a:t>All records are reviewed by Legal Services staff to determine whether they are responsive and whether they are subject to disclosure.  The PRA contains many exclusions, including records subject to confidentiality and privilege.  When possible, records are redacted rather than being withheld.</a:t>
            </a:r>
          </a:p>
          <a:p>
            <a:pPr marL="457200" marR="0" lvl="0" indent="-228600" algn="l" rtl="0">
              <a:lnSpc>
                <a:spcPct val="115000"/>
              </a:lnSpc>
              <a:spcBef>
                <a:spcPts val="0"/>
              </a:spcBef>
              <a:spcAft>
                <a:spcPts val="1600"/>
              </a:spcAft>
              <a:buAutoNum type="arabicPeriod"/>
            </a:pPr>
            <a:r>
              <a:rPr lang="en"/>
              <a:t>Responses are provided in the order the requests were received.</a:t>
            </a:r>
          </a:p>
          <a:p>
            <a:pPr lvl="0">
              <a:spcBef>
                <a:spcPts val="0"/>
              </a:spcBef>
              <a:buNone/>
            </a:pPr>
            <a:endParaRPr/>
          </a:p>
        </p:txBody>
      </p:sp>
      <p:sp>
        <p:nvSpPr>
          <p:cNvPr id="139" name="Shape 13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13</a:t>
            </a:fld>
            <a:endParaRPr lang="e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311700" y="162575"/>
            <a:ext cx="8520600" cy="855000"/>
          </a:xfrm>
          <a:prstGeom prst="rect">
            <a:avLst/>
          </a:prstGeom>
        </p:spPr>
        <p:txBody>
          <a:bodyPr lIns="91425" tIns="91425" rIns="91425" bIns="91425" anchor="t" anchorCtr="0">
            <a:noAutofit/>
          </a:bodyPr>
          <a:lstStyle/>
          <a:p>
            <a:pPr lvl="0" algn="ctr">
              <a:spcBef>
                <a:spcPts val="0"/>
              </a:spcBef>
              <a:buNone/>
            </a:pPr>
            <a:r>
              <a:rPr lang="en" b="1"/>
              <a:t>What Impacts the Length of Time Taken to Produce Records? </a:t>
            </a:r>
            <a:r>
              <a:rPr lang="en"/>
              <a:t>	</a:t>
            </a:r>
          </a:p>
        </p:txBody>
      </p:sp>
      <p:sp>
        <p:nvSpPr>
          <p:cNvPr id="145" name="Shape 145"/>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228600" rtl="0">
              <a:spcBef>
                <a:spcPts val="0"/>
              </a:spcBef>
            </a:pPr>
            <a:r>
              <a:rPr lang="en"/>
              <a:t>The volume of requests received.</a:t>
            </a:r>
          </a:p>
          <a:p>
            <a:pPr marL="457200" lvl="0" indent="-228600" rtl="0">
              <a:spcBef>
                <a:spcPts val="0"/>
              </a:spcBef>
            </a:pPr>
            <a:r>
              <a:rPr lang="en"/>
              <a:t>The complexity of the requests  </a:t>
            </a:r>
          </a:p>
          <a:p>
            <a:pPr marL="457200" lvl="0" indent="-228600" rtl="0">
              <a:spcBef>
                <a:spcPts val="0"/>
              </a:spcBef>
            </a:pPr>
            <a:r>
              <a:rPr lang="en"/>
              <a:t>The volume of records identified in response to a request, which must  be reviewed by Legal staff prior to release.</a:t>
            </a:r>
          </a:p>
          <a:p>
            <a:pPr marL="457200" lvl="0" indent="-228600" rtl="0">
              <a:spcBef>
                <a:spcPts val="0"/>
              </a:spcBef>
            </a:pPr>
            <a:r>
              <a:rPr lang="en"/>
              <a:t>In particular, requests for emails, which often generate thousands of responsive records.*</a:t>
            </a:r>
          </a:p>
          <a:p>
            <a:pPr marL="457200" lvl="0" indent="-228600" rtl="0">
              <a:spcBef>
                <a:spcPts val="0"/>
              </a:spcBef>
            </a:pPr>
            <a:r>
              <a:rPr lang="en"/>
              <a:t>Staff time to format or create records requested in electronic form.</a:t>
            </a:r>
          </a:p>
          <a:p>
            <a:pPr lvl="0" rtl="0">
              <a:spcBef>
                <a:spcPts val="0"/>
              </a:spcBef>
              <a:buNone/>
            </a:pPr>
            <a:r>
              <a:rPr lang="en" i="1"/>
              <a:t>*The District currently has </a:t>
            </a:r>
            <a:r>
              <a:rPr lang="en" b="1" i="1"/>
              <a:t>576 million emails </a:t>
            </a:r>
            <a:r>
              <a:rPr lang="en" i="1"/>
              <a:t>on its servers, the majority of which do not constitute “public records” as defined in the Public Records Act!</a:t>
            </a:r>
          </a:p>
          <a:p>
            <a:pPr lvl="0" rtl="0">
              <a:spcBef>
                <a:spcPts val="0"/>
              </a:spcBef>
              <a:buNone/>
            </a:pPr>
            <a:endParaRPr/>
          </a:p>
        </p:txBody>
      </p:sp>
      <p:sp>
        <p:nvSpPr>
          <p:cNvPr id="146" name="Shape 14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14</a:t>
            </a:fld>
            <a:endParaRPr lang="e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Volume of Records Requests</a:t>
            </a:r>
          </a:p>
        </p:txBody>
      </p:sp>
      <p:sp>
        <p:nvSpPr>
          <p:cNvPr id="152" name="Shape 15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dirty="0"/>
              <a:t>The volume of records requests continues to increase every year.  The number of requests received in the past two years is shown below:</a:t>
            </a:r>
          </a:p>
          <a:p>
            <a:pPr lvl="0">
              <a:spcBef>
                <a:spcPts val="0"/>
              </a:spcBef>
              <a:buNone/>
            </a:pPr>
            <a:endParaRPr dirty="0"/>
          </a:p>
          <a:p>
            <a:pPr lvl="0">
              <a:spcBef>
                <a:spcPts val="0"/>
              </a:spcBef>
              <a:buNone/>
            </a:pPr>
            <a:endParaRPr dirty="0"/>
          </a:p>
          <a:p>
            <a:pPr lvl="0">
              <a:spcBef>
                <a:spcPts val="0"/>
              </a:spcBef>
              <a:buNone/>
            </a:pPr>
            <a:r>
              <a:rPr lang="en" dirty="0"/>
              <a:t>The quality of the District’s review process has been improved by assigning this work to more sophisticated staff members; however, the District has not added any staff to the review team.  Currently, one person handles all incoming PRA requests and responses other than routine responses which can be handled directly </a:t>
            </a:r>
            <a:r>
              <a:rPr lang="en"/>
              <a:t>by </a:t>
            </a:r>
            <a:r>
              <a:rPr lang="en" smtClean="0"/>
              <a:t>Facilities Planning Construction (FPC) </a:t>
            </a:r>
            <a:r>
              <a:rPr lang="en" dirty="0"/>
              <a:t>staff.</a:t>
            </a:r>
          </a:p>
          <a:p>
            <a:pPr lvl="0">
              <a:spcBef>
                <a:spcPts val="0"/>
              </a:spcBef>
              <a:buNone/>
            </a:pPr>
            <a:endParaRPr dirty="0"/>
          </a:p>
          <a:p>
            <a:pPr lvl="0">
              <a:spcBef>
                <a:spcPts val="0"/>
              </a:spcBef>
              <a:buNone/>
            </a:pPr>
            <a:endParaRPr dirty="0"/>
          </a:p>
          <a:p>
            <a:pPr lvl="0">
              <a:spcBef>
                <a:spcPts val="0"/>
              </a:spcBef>
              <a:buNone/>
            </a:pPr>
            <a:endParaRPr dirty="0"/>
          </a:p>
        </p:txBody>
      </p:sp>
      <p:graphicFrame>
        <p:nvGraphicFramePr>
          <p:cNvPr id="153" name="Shape 153"/>
          <p:cNvGraphicFramePr/>
          <p:nvPr/>
        </p:nvGraphicFramePr>
        <p:xfrm>
          <a:off x="395700" y="2029112"/>
          <a:ext cx="7276750" cy="792420"/>
        </p:xfrm>
        <a:graphic>
          <a:graphicData uri="http://schemas.openxmlformats.org/drawingml/2006/table">
            <a:tbl>
              <a:tblPr>
                <a:noFill/>
                <a:tableStyleId>{2ED4884A-213C-4F02-B1F3-ED49B1A3A6B9}</a:tableStyleId>
              </a:tblPr>
              <a:tblGrid>
                <a:gridCol w="3619500"/>
                <a:gridCol w="3657250"/>
              </a:tblGrid>
              <a:tr h="0">
                <a:tc>
                  <a:txBody>
                    <a:bodyPr/>
                    <a:lstStyle/>
                    <a:p>
                      <a:pPr lvl="0" algn="ctr">
                        <a:spcBef>
                          <a:spcPts val="0"/>
                        </a:spcBef>
                        <a:buNone/>
                      </a:pPr>
                      <a:r>
                        <a:rPr lang="en"/>
                        <a:t>FY 2015-16</a:t>
                      </a:r>
                    </a:p>
                  </a:txBody>
                  <a:tcPr marL="91425" marR="91425" marT="91425" marB="91425"/>
                </a:tc>
                <a:tc>
                  <a:txBody>
                    <a:bodyPr/>
                    <a:lstStyle/>
                    <a:p>
                      <a:pPr lvl="0" algn="ctr">
                        <a:spcBef>
                          <a:spcPts val="0"/>
                        </a:spcBef>
                        <a:buNone/>
                      </a:pPr>
                      <a:r>
                        <a:rPr lang="en"/>
                        <a:t>FY 2016-17</a:t>
                      </a:r>
                    </a:p>
                  </a:txBody>
                  <a:tcPr marL="91425" marR="91425" marT="91425" marB="91425"/>
                </a:tc>
              </a:tr>
              <a:tr h="381000">
                <a:tc>
                  <a:txBody>
                    <a:bodyPr/>
                    <a:lstStyle/>
                    <a:p>
                      <a:pPr lvl="0" algn="ctr" rtl="0">
                        <a:spcBef>
                          <a:spcPts val="0"/>
                        </a:spcBef>
                        <a:buNone/>
                      </a:pPr>
                      <a:r>
                        <a:rPr lang="en"/>
                        <a:t>273</a:t>
                      </a:r>
                    </a:p>
                  </a:txBody>
                  <a:tcPr marL="91425" marR="91425" marT="91425" marB="91425"/>
                </a:tc>
                <a:tc>
                  <a:txBody>
                    <a:bodyPr/>
                    <a:lstStyle/>
                    <a:p>
                      <a:pPr lvl="0" algn="ctr" rtl="0">
                        <a:spcBef>
                          <a:spcPts val="0"/>
                        </a:spcBef>
                        <a:buNone/>
                      </a:pPr>
                      <a:r>
                        <a:rPr lang="en"/>
                        <a:t>321</a:t>
                      </a:r>
                    </a:p>
                  </a:txBody>
                  <a:tcPr marL="91425" marR="91425" marT="91425" marB="91425"/>
                </a:tc>
              </a:tr>
            </a:tbl>
          </a:graphicData>
        </a:graphic>
      </p:graphicFrame>
      <p:sp>
        <p:nvSpPr>
          <p:cNvPr id="154" name="Shape 15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15</a:t>
            </a:fld>
            <a:endParaRPr lang="e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Complex Requests Which Have Caused Delay</a:t>
            </a:r>
          </a:p>
        </p:txBody>
      </p:sp>
      <p:sp>
        <p:nvSpPr>
          <p:cNvPr id="160" name="Shape 16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228600" rtl="0">
              <a:spcBef>
                <a:spcPts val="0"/>
              </a:spcBef>
              <a:buClr>
                <a:srgbClr val="000000"/>
              </a:buClr>
            </a:pPr>
            <a:r>
              <a:rPr lang="en">
                <a:solidFill>
                  <a:srgbClr val="000000"/>
                </a:solidFill>
              </a:rPr>
              <a:t>The District often receives requests for electronic communications to/from multiple individuals with multiple search terms.  </a:t>
            </a:r>
          </a:p>
          <a:p>
            <a:pPr marL="457200" lvl="0" indent="-228600" rtl="0">
              <a:spcBef>
                <a:spcPts val="0"/>
              </a:spcBef>
              <a:buClr>
                <a:srgbClr val="000000"/>
              </a:buClr>
            </a:pPr>
            <a:r>
              <a:rPr lang="en">
                <a:solidFill>
                  <a:srgbClr val="000000"/>
                </a:solidFill>
              </a:rPr>
              <a:t>As an example, a single search in response to a request for email communications initially caused the District’s system to crash twice, once with a return 131,971 emails before it went down.  </a:t>
            </a:r>
          </a:p>
          <a:p>
            <a:pPr marL="457200" lvl="0" indent="-228600" rtl="0">
              <a:spcBef>
                <a:spcPts val="0"/>
              </a:spcBef>
              <a:buClr>
                <a:srgbClr val="000000"/>
              </a:buClr>
            </a:pPr>
            <a:r>
              <a:rPr lang="en">
                <a:solidFill>
                  <a:srgbClr val="000000"/>
                </a:solidFill>
              </a:rPr>
              <a:t>That request was later modified into three separate requests.  The combined result of these three requests generated 6,125 pages of responsive emails which had to be reviewed by Legal Services and redacted as needed before they could be produced.   </a:t>
            </a:r>
          </a:p>
        </p:txBody>
      </p:sp>
      <p:sp>
        <p:nvSpPr>
          <p:cNvPr id="161" name="Shape 16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16</a:t>
            </a:fld>
            <a:endParaRPr lang="e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PRA Process Used as a Litigation Strategy</a:t>
            </a:r>
          </a:p>
        </p:txBody>
      </p:sp>
      <p:sp>
        <p:nvSpPr>
          <p:cNvPr id="167" name="Shape 16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Additionally, the District often receives one or more requests for records from individuals or their attorneys seeking information relevant to threatened or ongoing litigation.  </a:t>
            </a:r>
          </a:p>
          <a:p>
            <a:pPr lvl="0">
              <a:spcBef>
                <a:spcPts val="0"/>
              </a:spcBef>
              <a:buNone/>
            </a:pPr>
            <a:r>
              <a:rPr lang="en"/>
              <a:t>As an example, in one case, the District received a request for documents in 25 categories.  The search for these records crashed the system.  </a:t>
            </a:r>
          </a:p>
          <a:p>
            <a:pPr lvl="0">
              <a:spcBef>
                <a:spcPts val="0"/>
              </a:spcBef>
              <a:buNone/>
            </a:pPr>
            <a:r>
              <a:rPr lang="en"/>
              <a:t>In another example, the District received 23 separate requests on a single topic.  A search in response to just one generated more than 4,000 emails which had to be reviewed by Legal staff prior to production.  </a:t>
            </a:r>
          </a:p>
          <a:p>
            <a:pPr marL="0" lvl="0" indent="0" rtl="0">
              <a:spcBef>
                <a:spcPts val="0"/>
              </a:spcBef>
              <a:buNone/>
            </a:pPr>
            <a:r>
              <a:rPr lang="en"/>
              <a:t> </a:t>
            </a:r>
          </a:p>
        </p:txBody>
      </p:sp>
      <p:sp>
        <p:nvSpPr>
          <p:cNvPr id="168" name="Shape 16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17</a:t>
            </a:fld>
            <a:endParaRPr lang="e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237800" y="445025"/>
            <a:ext cx="8520600" cy="572700"/>
          </a:xfrm>
          <a:prstGeom prst="rect">
            <a:avLst/>
          </a:prstGeom>
        </p:spPr>
        <p:txBody>
          <a:bodyPr lIns="91425" tIns="91425" rIns="91425" bIns="91425" anchor="t" anchorCtr="0">
            <a:noAutofit/>
          </a:bodyPr>
          <a:lstStyle/>
          <a:p>
            <a:pPr lvl="0" rtl="0">
              <a:spcBef>
                <a:spcPts val="0"/>
              </a:spcBef>
              <a:buNone/>
            </a:pPr>
            <a:r>
              <a:rPr lang="en" b="1"/>
              <a:t>Recommendations to Improve Efficiency</a:t>
            </a:r>
          </a:p>
        </p:txBody>
      </p:sp>
      <p:sp>
        <p:nvSpPr>
          <p:cNvPr id="174" name="Shape 174"/>
          <p:cNvSpPr txBox="1">
            <a:spLocks noGrp="1"/>
          </p:cNvSpPr>
          <p:nvPr>
            <p:ph type="body" idx="1"/>
          </p:nvPr>
        </p:nvSpPr>
        <p:spPr>
          <a:xfrm>
            <a:off x="311700" y="1017725"/>
            <a:ext cx="8520600" cy="3551100"/>
          </a:xfrm>
          <a:prstGeom prst="rect">
            <a:avLst/>
          </a:prstGeom>
        </p:spPr>
        <p:txBody>
          <a:bodyPr lIns="91425" tIns="91425" rIns="91425" bIns="91425" anchor="t" anchorCtr="0">
            <a:noAutofit/>
          </a:bodyPr>
          <a:lstStyle/>
          <a:p>
            <a:pPr marL="457200" lvl="0" indent="-228600" rtl="0">
              <a:spcBef>
                <a:spcPts val="0"/>
              </a:spcBef>
              <a:buAutoNum type="arabicPeriod"/>
            </a:pPr>
            <a:r>
              <a:rPr lang="en"/>
              <a:t>Post responses to records requests so that the public can search through them before making a request that duplicates a previous request.  This is currently in place via BoardDocs.  Records are posted in the BoardDocs “Library.”</a:t>
            </a:r>
          </a:p>
          <a:p>
            <a:pPr marL="457200" lvl="0" indent="-228600" rtl="0">
              <a:spcBef>
                <a:spcPts val="0"/>
              </a:spcBef>
              <a:buAutoNum type="arabicPeriod"/>
            </a:pPr>
            <a:r>
              <a:rPr lang="en"/>
              <a:t>Increase the amount of information posted on the District’s website.  The PRA allows us to direct requesters to the website if responsive records are available there.  This work is ongoing.</a:t>
            </a:r>
          </a:p>
          <a:p>
            <a:pPr marL="457200" lvl="0" indent="-228600" rtl="0">
              <a:spcBef>
                <a:spcPts val="0"/>
              </a:spcBef>
              <a:buAutoNum type="arabicPeriod"/>
            </a:pPr>
            <a:r>
              <a:rPr lang="en"/>
              <a:t>Cull the amount of emails retained on District central servers which do not constitute “public records” to reduce the volume of emails which must be reviewed.</a:t>
            </a:r>
          </a:p>
        </p:txBody>
      </p:sp>
      <p:sp>
        <p:nvSpPr>
          <p:cNvPr id="175" name="Shape 17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18</a:t>
            </a:fld>
            <a:endParaRPr lang="e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Shape 180"/>
          <p:cNvSpPr txBox="1">
            <a:spLocks noGrp="1"/>
          </p:cNvSpPr>
          <p:nvPr>
            <p:ph type="title"/>
          </p:nvPr>
        </p:nvSpPr>
        <p:spPr>
          <a:xfrm>
            <a:off x="311700" y="437650"/>
            <a:ext cx="8520600" cy="572700"/>
          </a:xfrm>
          <a:prstGeom prst="rect">
            <a:avLst/>
          </a:prstGeom>
        </p:spPr>
        <p:txBody>
          <a:bodyPr lIns="91425" tIns="91425" rIns="91425" bIns="91425" anchor="t" anchorCtr="0">
            <a:noAutofit/>
          </a:bodyPr>
          <a:lstStyle/>
          <a:p>
            <a:pPr lvl="0">
              <a:spcBef>
                <a:spcPts val="0"/>
              </a:spcBef>
              <a:buNone/>
            </a:pPr>
            <a:r>
              <a:rPr lang="en" b="1"/>
              <a:t>Email Retention - Current status</a:t>
            </a:r>
          </a:p>
        </p:txBody>
      </p:sp>
      <p:sp>
        <p:nvSpPr>
          <p:cNvPr id="181" name="Shape 18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endParaRPr b="1">
              <a:solidFill>
                <a:schemeClr val="dk1"/>
              </a:solidFill>
            </a:endParaRPr>
          </a:p>
          <a:p>
            <a:pPr lvl="0">
              <a:spcBef>
                <a:spcPts val="0"/>
              </a:spcBef>
              <a:buNone/>
            </a:pPr>
            <a:r>
              <a:rPr lang="en" b="1">
                <a:solidFill>
                  <a:schemeClr val="dk1"/>
                </a:solidFill>
              </a:rPr>
              <a:t>Currently: 60,000,000</a:t>
            </a:r>
            <a:r>
              <a:rPr lang="en"/>
              <a:t> - Average Number of Emails Received Per Year</a:t>
            </a:r>
          </a:p>
          <a:p>
            <a:pPr lvl="0">
              <a:spcBef>
                <a:spcPts val="0"/>
              </a:spcBef>
              <a:buClr>
                <a:schemeClr val="dk1"/>
              </a:buClr>
              <a:buSzPct val="61111"/>
              <a:buFont typeface="Arial"/>
              <a:buNone/>
            </a:pPr>
            <a:r>
              <a:rPr lang="en" b="1">
                <a:solidFill>
                  <a:schemeClr val="dk1"/>
                </a:solidFill>
              </a:rPr>
              <a:t>576,000,000*</a:t>
            </a:r>
            <a:r>
              <a:rPr lang="en"/>
              <a:t> - Emails Stored in Users’ Inboxes</a:t>
            </a:r>
          </a:p>
          <a:p>
            <a:pPr lvl="0">
              <a:spcBef>
                <a:spcPts val="0"/>
              </a:spcBef>
              <a:buClr>
                <a:schemeClr val="dk1"/>
              </a:buClr>
              <a:buSzPct val="61111"/>
              <a:buFont typeface="Arial"/>
              <a:buNone/>
            </a:pPr>
            <a:r>
              <a:rPr lang="en" b="1">
                <a:solidFill>
                  <a:schemeClr val="dk1"/>
                </a:solidFill>
              </a:rPr>
              <a:t>40,800,000*</a:t>
            </a:r>
            <a:r>
              <a:rPr lang="en"/>
              <a:t> - Megabytes of Data Storage</a:t>
            </a:r>
          </a:p>
        </p:txBody>
      </p:sp>
      <p:sp>
        <p:nvSpPr>
          <p:cNvPr id="182" name="Shape 18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19</a:t>
            </a:fld>
            <a:endParaRPr lang="e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b="1"/>
              <a:t>Email Storage: Volume of Data</a:t>
            </a:r>
          </a:p>
        </p:txBody>
      </p:sp>
      <p:sp>
        <p:nvSpPr>
          <p:cNvPr id="188" name="Shape 188"/>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b="1">
                <a:solidFill>
                  <a:schemeClr val="dk1"/>
                </a:solidFill>
              </a:rPr>
              <a:t>Storage Practice for Emails</a:t>
            </a:r>
          </a:p>
          <a:p>
            <a:pPr marL="457200" lvl="0" indent="-228600" rtl="0">
              <a:spcBef>
                <a:spcPts val="0"/>
              </a:spcBef>
              <a:buClr>
                <a:schemeClr val="dk1"/>
              </a:buClr>
              <a:buAutoNum type="arabicPeriod"/>
            </a:pPr>
            <a:r>
              <a:rPr lang="en">
                <a:solidFill>
                  <a:schemeClr val="dk1"/>
                </a:solidFill>
              </a:rPr>
              <a:t>Original email received and stored to an inbox.</a:t>
            </a:r>
          </a:p>
          <a:p>
            <a:pPr marL="457200" lvl="0" indent="-228600" rtl="0">
              <a:spcBef>
                <a:spcPts val="0"/>
              </a:spcBef>
              <a:buClr>
                <a:schemeClr val="dk1"/>
              </a:buClr>
              <a:buAutoNum type="arabicPeriod"/>
            </a:pPr>
            <a:r>
              <a:rPr lang="en">
                <a:solidFill>
                  <a:schemeClr val="dk1"/>
                </a:solidFill>
              </a:rPr>
              <a:t>Inbox stored on 3 different servers for resiliency.</a:t>
            </a:r>
          </a:p>
          <a:p>
            <a:pPr marL="457200" lvl="0" indent="-228600" rtl="0">
              <a:spcBef>
                <a:spcPts val="0"/>
              </a:spcBef>
              <a:buClr>
                <a:schemeClr val="dk1"/>
              </a:buClr>
              <a:buAutoNum type="arabicPeriod"/>
            </a:pPr>
            <a:r>
              <a:rPr lang="en">
                <a:solidFill>
                  <a:schemeClr val="dk1"/>
                </a:solidFill>
              </a:rPr>
              <a:t>Another version is backed up to disc (disaster recovery).</a:t>
            </a:r>
          </a:p>
          <a:p>
            <a:pPr marL="457200" lvl="0" indent="-228600" rtl="0">
              <a:spcBef>
                <a:spcPts val="0"/>
              </a:spcBef>
              <a:buClr>
                <a:schemeClr val="dk1"/>
              </a:buClr>
              <a:buAutoNum type="arabicPeriod"/>
            </a:pPr>
            <a:r>
              <a:rPr lang="en">
                <a:solidFill>
                  <a:schemeClr val="dk1"/>
                </a:solidFill>
              </a:rPr>
              <a:t>Expected file redundancy to Serra Data Center (2018) - will add 3 more copies.</a:t>
            </a:r>
          </a:p>
          <a:p>
            <a:pPr marL="457200" lvl="0" indent="-228600">
              <a:spcBef>
                <a:spcPts val="0"/>
              </a:spcBef>
              <a:buClr>
                <a:schemeClr val="dk1"/>
              </a:buClr>
              <a:buAutoNum type="arabicPeriod"/>
            </a:pPr>
            <a:r>
              <a:rPr lang="en">
                <a:solidFill>
                  <a:schemeClr val="dk1"/>
                </a:solidFill>
              </a:rPr>
              <a:t>Each PRA-involved email is stored separately and restarts at Step 1.</a:t>
            </a:r>
          </a:p>
          <a:p>
            <a:pPr lvl="0" rtl="0">
              <a:spcBef>
                <a:spcPts val="0"/>
              </a:spcBef>
              <a:buClr>
                <a:schemeClr val="dk1"/>
              </a:buClr>
              <a:buSzPct val="61111"/>
              <a:buFont typeface="Arial"/>
              <a:buNone/>
            </a:pPr>
            <a:endParaRPr b="1">
              <a:solidFill>
                <a:schemeClr val="dk1"/>
              </a:solidFill>
            </a:endParaRPr>
          </a:p>
        </p:txBody>
      </p:sp>
      <p:sp>
        <p:nvSpPr>
          <p:cNvPr id="189" name="Shape 18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20</a:t>
            </a:fld>
            <a:endParaRPr lang="e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b="1"/>
              <a:t>Records Storage Costs</a:t>
            </a:r>
          </a:p>
        </p:txBody>
      </p:sp>
      <p:sp>
        <p:nvSpPr>
          <p:cNvPr id="195" name="Shape 195"/>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lnSpc>
                <a:spcPct val="100000"/>
              </a:lnSpc>
              <a:spcBef>
                <a:spcPts val="0"/>
              </a:spcBef>
              <a:spcAft>
                <a:spcPts val="0"/>
              </a:spcAft>
              <a:buNone/>
            </a:pPr>
            <a:r>
              <a:rPr lang="en">
                <a:solidFill>
                  <a:schemeClr val="dk1"/>
                </a:solidFill>
              </a:rPr>
              <a:t>Data Storage Hardware Costs</a:t>
            </a:r>
          </a:p>
          <a:p>
            <a:pPr lvl="0">
              <a:spcBef>
                <a:spcPts val="0"/>
              </a:spcBef>
              <a:buNone/>
            </a:pPr>
            <a:endParaRPr/>
          </a:p>
          <a:p>
            <a:pPr lvl="0">
              <a:spcBef>
                <a:spcPts val="0"/>
              </a:spcBef>
              <a:buNone/>
            </a:pPr>
            <a:r>
              <a:rPr lang="en" b="1">
                <a:solidFill>
                  <a:srgbClr val="000000"/>
                </a:solidFill>
              </a:rPr>
              <a:t>$10,000,000</a:t>
            </a:r>
            <a:r>
              <a:rPr lang="en" b="1"/>
              <a:t> -</a:t>
            </a:r>
            <a:r>
              <a:rPr lang="en"/>
              <a:t> Spent between 2009-2013 on servers and related hardware</a:t>
            </a:r>
          </a:p>
          <a:p>
            <a:pPr lvl="0">
              <a:spcBef>
                <a:spcPts val="0"/>
              </a:spcBef>
              <a:buNone/>
            </a:pPr>
            <a:r>
              <a:rPr lang="en" b="1">
                <a:solidFill>
                  <a:srgbClr val="000000"/>
                </a:solidFill>
              </a:rPr>
              <a:t>$6,000,000 - 11,000,000*</a:t>
            </a:r>
            <a:r>
              <a:rPr lang="en"/>
              <a:t> - Expected server refresh costs (The actual cost will depend on how long the Board determines to retain emails on central servers)</a:t>
            </a:r>
          </a:p>
          <a:p>
            <a:pPr lvl="0" rtl="0">
              <a:lnSpc>
                <a:spcPct val="100000"/>
              </a:lnSpc>
              <a:spcBef>
                <a:spcPts val="0"/>
              </a:spcBef>
              <a:spcAft>
                <a:spcPts val="0"/>
              </a:spcAft>
              <a:buClr>
                <a:schemeClr val="dk1"/>
              </a:buClr>
              <a:buSzPct val="100000"/>
              <a:buFont typeface="Arial"/>
              <a:buNone/>
            </a:pPr>
            <a:r>
              <a:rPr lang="en">
                <a:solidFill>
                  <a:schemeClr val="dk1"/>
                </a:solidFill>
              </a:rPr>
              <a:t>The District is pursuing several strategies to streamline processes including significant efforts to offload data to the cloud when appropriate.  These are long term approaches with expected continued migration to the cloud over time.  However, the “cloud” is not free for the District.</a:t>
            </a:r>
            <a:r>
              <a:rPr lang="en" sz="1100">
                <a:solidFill>
                  <a:schemeClr val="dk1"/>
                </a:solidFill>
              </a:rPr>
              <a:t>  </a:t>
            </a:r>
          </a:p>
          <a:p>
            <a:pPr lvl="0" rtl="0">
              <a:spcBef>
                <a:spcPts val="0"/>
              </a:spcBef>
              <a:buNone/>
            </a:pPr>
            <a:endParaRPr/>
          </a:p>
        </p:txBody>
      </p:sp>
      <p:sp>
        <p:nvSpPr>
          <p:cNvPr id="196" name="Shape 19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21</a:t>
            </a:fld>
            <a:endParaRPr lang="e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311700" y="445025"/>
            <a:ext cx="8520600" cy="768900"/>
          </a:xfrm>
          <a:prstGeom prst="rect">
            <a:avLst/>
          </a:prstGeom>
        </p:spPr>
        <p:txBody>
          <a:bodyPr lIns="91425" tIns="91425" rIns="91425" bIns="91425" anchor="t" anchorCtr="0">
            <a:noAutofit/>
          </a:bodyPr>
          <a:lstStyle/>
          <a:p>
            <a:pPr lvl="0">
              <a:spcBef>
                <a:spcPts val="0"/>
              </a:spcBef>
              <a:buNone/>
            </a:pPr>
            <a:r>
              <a:rPr lang="en" sz="2400" b="1" dirty="0"/>
              <a:t>How Long Do Other Agencies Store Employee Emails on Central Servers?</a:t>
            </a:r>
          </a:p>
        </p:txBody>
      </p:sp>
      <p:sp>
        <p:nvSpPr>
          <p:cNvPr id="202" name="Shape 202"/>
          <p:cNvSpPr txBox="1">
            <a:spLocks noGrp="1"/>
          </p:cNvSpPr>
          <p:nvPr>
            <p:ph type="body" idx="1"/>
          </p:nvPr>
        </p:nvSpPr>
        <p:spPr>
          <a:xfrm>
            <a:off x="311700" y="1252924"/>
            <a:ext cx="8520600" cy="3551087"/>
          </a:xfrm>
          <a:prstGeom prst="rect">
            <a:avLst/>
          </a:prstGeom>
        </p:spPr>
        <p:txBody>
          <a:bodyPr lIns="91425" tIns="91425" rIns="91425" bIns="91425" anchor="t" anchorCtr="0">
            <a:noAutofit/>
          </a:bodyPr>
          <a:lstStyle/>
          <a:p>
            <a:pPr marL="457200" lvl="0" indent="-228600">
              <a:spcBef>
                <a:spcPts val="0"/>
              </a:spcBef>
              <a:spcAft>
                <a:spcPts val="300"/>
              </a:spcAft>
              <a:buClr>
                <a:srgbClr val="434343"/>
              </a:buClr>
            </a:pPr>
            <a:r>
              <a:rPr lang="en" dirty="0">
                <a:solidFill>
                  <a:srgbClr val="434343"/>
                </a:solidFill>
              </a:rPr>
              <a:t>County of San Diego: 60 days</a:t>
            </a:r>
          </a:p>
          <a:p>
            <a:pPr marL="457200" lvl="0" indent="-228600" rtl="0">
              <a:spcBef>
                <a:spcPts val="0"/>
              </a:spcBef>
              <a:spcAft>
                <a:spcPts val="300"/>
              </a:spcAft>
              <a:buClr>
                <a:srgbClr val="434343"/>
              </a:buClr>
            </a:pPr>
            <a:r>
              <a:rPr lang="en" dirty="0">
                <a:solidFill>
                  <a:srgbClr val="434343"/>
                </a:solidFill>
              </a:rPr>
              <a:t>City of San Diego: Currently evaluating its email retention practices; current practice is to retain indefinitely</a:t>
            </a:r>
          </a:p>
          <a:p>
            <a:pPr marL="457200" lvl="0" indent="-228600" rtl="0">
              <a:spcBef>
                <a:spcPts val="0"/>
              </a:spcBef>
              <a:spcAft>
                <a:spcPts val="300"/>
              </a:spcAft>
              <a:buClr>
                <a:srgbClr val="434343"/>
              </a:buClr>
            </a:pPr>
            <a:r>
              <a:rPr lang="en" dirty="0">
                <a:solidFill>
                  <a:srgbClr val="434343"/>
                </a:solidFill>
              </a:rPr>
              <a:t>City of Poway - 90 days</a:t>
            </a:r>
          </a:p>
          <a:p>
            <a:pPr marL="457200" lvl="0" indent="-228600" rtl="0">
              <a:spcBef>
                <a:spcPts val="0"/>
              </a:spcBef>
              <a:spcAft>
                <a:spcPts val="300"/>
              </a:spcAft>
              <a:buClr>
                <a:srgbClr val="434343"/>
              </a:buClr>
            </a:pPr>
            <a:r>
              <a:rPr lang="en" dirty="0">
                <a:solidFill>
                  <a:srgbClr val="434343"/>
                </a:solidFill>
              </a:rPr>
              <a:t>Carlsbad, La Mesa/Spring Valley, Sacramento City, San Jose, Vista USDs: Not addressed in their Board Policy or Administrative Regulation 3580</a:t>
            </a:r>
          </a:p>
          <a:p>
            <a:pPr marL="457200" lvl="0" indent="-228600" rtl="0">
              <a:spcBef>
                <a:spcPts val="0"/>
              </a:spcBef>
              <a:spcAft>
                <a:spcPts val="300"/>
              </a:spcAft>
              <a:buClr>
                <a:srgbClr val="434343"/>
              </a:buClr>
            </a:pPr>
            <a:r>
              <a:rPr lang="en" dirty="0">
                <a:solidFill>
                  <a:srgbClr val="434343"/>
                </a:solidFill>
              </a:rPr>
              <a:t>San Francisco, Elk Grove USDs: Have not adopted BP or AR 3580</a:t>
            </a:r>
          </a:p>
          <a:p>
            <a:pPr marL="457200" lvl="0" indent="-228600" rtl="0">
              <a:spcBef>
                <a:spcPts val="0"/>
              </a:spcBef>
              <a:spcAft>
                <a:spcPts val="300"/>
              </a:spcAft>
              <a:buClr>
                <a:srgbClr val="434343"/>
              </a:buClr>
            </a:pPr>
            <a:r>
              <a:rPr lang="en" dirty="0">
                <a:solidFill>
                  <a:srgbClr val="434343"/>
                </a:solidFill>
              </a:rPr>
              <a:t>Coronado USD: Retain email for 180 days per AR 3580</a:t>
            </a:r>
          </a:p>
          <a:p>
            <a:pPr marL="457200" lvl="0" indent="-228600" rtl="0">
              <a:spcBef>
                <a:spcPts val="0"/>
              </a:spcBef>
              <a:spcAft>
                <a:spcPts val="300"/>
              </a:spcAft>
              <a:buClr>
                <a:srgbClr val="434343"/>
              </a:buClr>
            </a:pPr>
            <a:r>
              <a:rPr lang="en" dirty="0">
                <a:solidFill>
                  <a:srgbClr val="434343"/>
                </a:solidFill>
              </a:rPr>
              <a:t>Encinitas USD - 30 days</a:t>
            </a:r>
          </a:p>
          <a:p>
            <a:pPr marL="457200" lvl="0" indent="-228600" rtl="0">
              <a:spcBef>
                <a:spcPts val="0"/>
              </a:spcBef>
              <a:spcAft>
                <a:spcPts val="300"/>
              </a:spcAft>
              <a:buClr>
                <a:srgbClr val="434343"/>
              </a:buClr>
            </a:pPr>
            <a:r>
              <a:rPr lang="en" dirty="0">
                <a:solidFill>
                  <a:srgbClr val="434343"/>
                </a:solidFill>
              </a:rPr>
              <a:t>Poway USD - one year</a:t>
            </a:r>
          </a:p>
          <a:p>
            <a:pPr lvl="0">
              <a:spcBef>
                <a:spcPts val="0"/>
              </a:spcBef>
              <a:buNone/>
            </a:pPr>
            <a:endParaRPr dirty="0">
              <a:solidFill>
                <a:srgbClr val="000000"/>
              </a:solidFill>
              <a:highlight>
                <a:srgbClr val="FFFF00"/>
              </a:highlight>
            </a:endParaRPr>
          </a:p>
        </p:txBody>
      </p:sp>
      <p:sp>
        <p:nvSpPr>
          <p:cNvPr id="203" name="Shape 20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22</a:t>
            </a:fld>
            <a:endParaRPr lang="e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Recommended Email Retention Protocol</a:t>
            </a:r>
          </a:p>
        </p:txBody>
      </p:sp>
      <p:sp>
        <p:nvSpPr>
          <p:cNvPr id="209" name="Shape 209"/>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marL="457200" lvl="0" indent="-228600" rtl="0">
              <a:spcBef>
                <a:spcPts val="0"/>
              </a:spcBef>
            </a:pPr>
            <a:r>
              <a:rPr lang="en"/>
              <a:t>Require employees to save all emails which are public records in a secure manner and in a place where they are easily located.   </a:t>
            </a:r>
          </a:p>
          <a:p>
            <a:pPr marL="457200" lvl="0" indent="-228600" rtl="0">
              <a:spcBef>
                <a:spcPts val="0"/>
              </a:spcBef>
            </a:pPr>
            <a:r>
              <a:rPr lang="en"/>
              <a:t>Require employees to delete emails which constitute “non-records” such as personal correspondence.  (Proposed BP 3580)</a:t>
            </a:r>
          </a:p>
          <a:p>
            <a:pPr marL="457200" lvl="0" indent="-228600" rtl="0">
              <a:spcBef>
                <a:spcPts val="0"/>
              </a:spcBef>
            </a:pPr>
            <a:r>
              <a:rPr lang="en"/>
              <a:t>Purge District servers of emails older than one year.  (CSBA recommends only 180 days.)</a:t>
            </a:r>
          </a:p>
          <a:p>
            <a:pPr lvl="0" rtl="0">
              <a:spcBef>
                <a:spcPts val="0"/>
              </a:spcBef>
              <a:buNone/>
            </a:pPr>
            <a:r>
              <a:rPr lang="en" b="1"/>
              <a:t>Remember that email is not a secure place for storing information.  The District is</a:t>
            </a:r>
            <a:r>
              <a:rPr lang="en" sz="1800" b="1"/>
              <a:t> constantly targeted by hackers seeking access to our systems.  </a:t>
            </a:r>
          </a:p>
        </p:txBody>
      </p:sp>
      <p:sp>
        <p:nvSpPr>
          <p:cNvPr id="210" name="Shape 21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23</a:t>
            </a:fld>
            <a:endParaRPr lang="e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b="1"/>
              <a:t>Recommendations	</a:t>
            </a:r>
          </a:p>
        </p:txBody>
      </p:sp>
      <p:sp>
        <p:nvSpPr>
          <p:cNvPr id="216" name="Shape 216"/>
          <p:cNvSpPr txBox="1">
            <a:spLocks noGrp="1"/>
          </p:cNvSpPr>
          <p:nvPr>
            <p:ph type="body" idx="1"/>
          </p:nvPr>
        </p:nvSpPr>
        <p:spPr>
          <a:xfrm>
            <a:off x="311700" y="920463"/>
            <a:ext cx="8520600" cy="4040498"/>
          </a:xfrm>
          <a:prstGeom prst="rect">
            <a:avLst/>
          </a:prstGeom>
        </p:spPr>
        <p:txBody>
          <a:bodyPr lIns="91425" tIns="91425" rIns="91425" bIns="91425" anchor="t" anchorCtr="0">
            <a:noAutofit/>
          </a:bodyPr>
          <a:lstStyle/>
          <a:p>
            <a:pPr marL="457200" lvl="0" indent="-228600" rtl="0">
              <a:spcBef>
                <a:spcPts val="0"/>
              </a:spcBef>
              <a:spcAft>
                <a:spcPts val="1200"/>
              </a:spcAft>
              <a:buAutoNum type="arabicPeriod"/>
            </a:pPr>
            <a:r>
              <a:rPr lang="en" dirty="0"/>
              <a:t>Adopt Board Policy and Administrative Regulation 1340, Access to District Records (Transparency).  (BP 1340 will replace current Policy K-1500; AR 1340 will replace current Administrative Procedure 9010). </a:t>
            </a:r>
          </a:p>
          <a:p>
            <a:pPr marL="457200" lvl="0" indent="-228600" rtl="0">
              <a:spcBef>
                <a:spcPts val="0"/>
              </a:spcBef>
              <a:spcAft>
                <a:spcPts val="1200"/>
              </a:spcAft>
              <a:buAutoNum type="arabicPeriod"/>
            </a:pPr>
            <a:r>
              <a:rPr lang="en" dirty="0"/>
              <a:t>Adopt Board Policy and Administrative Regulation 3580, District Records (Classification and Retention of Records).</a:t>
            </a:r>
          </a:p>
          <a:p>
            <a:pPr marL="457200" lvl="0" indent="-228600" rtl="0">
              <a:spcBef>
                <a:spcPts val="0"/>
              </a:spcBef>
              <a:spcAft>
                <a:spcPts val="1200"/>
              </a:spcAft>
              <a:buAutoNum type="arabicPeriod"/>
            </a:pPr>
            <a:r>
              <a:rPr lang="en" dirty="0"/>
              <a:t>Increase the amount of information available on the District’s website.</a:t>
            </a:r>
          </a:p>
          <a:p>
            <a:pPr marL="457200" lvl="0" indent="-228600" rtl="0">
              <a:spcBef>
                <a:spcPts val="0"/>
              </a:spcBef>
              <a:spcAft>
                <a:spcPts val="1200"/>
              </a:spcAft>
              <a:buAutoNum type="arabicPeriod"/>
            </a:pPr>
            <a:r>
              <a:rPr lang="en" dirty="0"/>
              <a:t>Require employees to store public records as defined in AR 3580 on their computer drives and to retain them for specified time period.</a:t>
            </a:r>
          </a:p>
          <a:p>
            <a:pPr marL="457200" lvl="0" indent="-228600">
              <a:spcBef>
                <a:spcPts val="0"/>
              </a:spcBef>
              <a:spcAft>
                <a:spcPts val="1200"/>
              </a:spcAft>
              <a:buAutoNum type="arabicPeriod"/>
            </a:pPr>
            <a:r>
              <a:rPr lang="en" dirty="0"/>
              <a:t>Purge district servers of emails older than one year to increase security, reduce storage costs and decrease time for responding to records requests.</a:t>
            </a:r>
          </a:p>
        </p:txBody>
      </p:sp>
      <p:sp>
        <p:nvSpPr>
          <p:cNvPr id="217" name="Shape 21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24</a:t>
            </a:fld>
            <a:endParaRPr lang="en" dirty="0"/>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2299</Words>
  <Application>Microsoft Office PowerPoint</Application>
  <PresentationFormat>On-screen Show (16:9)</PresentationFormat>
  <Paragraphs>168</Paragraphs>
  <Slides>24</Slides>
  <Notes>24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24</vt:i4>
      </vt:variant>
    </vt:vector>
  </HeadingPairs>
  <TitlesOfParts>
    <vt:vector size="26" baseType="lpstr">
      <vt:lpstr>Arial</vt:lpstr>
      <vt:lpstr>simple-light-2</vt:lpstr>
      <vt:lpstr>Transparency and Access to Public Information  Review of District Practices Pertaining Public Records Storage and Production with Recommendations to Improve Transparency, Cost Efficiency and Security</vt:lpstr>
      <vt:lpstr>Where to Locate District Information</vt:lpstr>
      <vt:lpstr>Maintenance of District Records </vt:lpstr>
      <vt:lpstr>Legal Requirements for Retention of District Records</vt:lpstr>
      <vt:lpstr>Storage of Electronic Records</vt:lpstr>
      <vt:lpstr>Best Practices for the Storage of Records</vt:lpstr>
      <vt:lpstr>Non-Records </vt:lpstr>
      <vt:lpstr>Non-Records </vt:lpstr>
      <vt:lpstr>Public Access to District Records</vt:lpstr>
      <vt:lpstr>The California Public Records Act</vt:lpstr>
      <vt:lpstr>Public Records Requests </vt:lpstr>
      <vt:lpstr>Timeline for Production of Records </vt:lpstr>
      <vt:lpstr>Process for Review and Production of Records</vt:lpstr>
      <vt:lpstr>What Impacts the Length of Time Taken to Produce Records?  </vt:lpstr>
      <vt:lpstr>Volume of Records Requests</vt:lpstr>
      <vt:lpstr>Complex Requests Which Have Caused Delay</vt:lpstr>
      <vt:lpstr>PRA Process Used as a Litigation Strategy</vt:lpstr>
      <vt:lpstr>Recommendations to Improve Efficiency</vt:lpstr>
      <vt:lpstr>Email Retention - Current status</vt:lpstr>
      <vt:lpstr>Email Storage: Volume of Data</vt:lpstr>
      <vt:lpstr>Records Storage Costs</vt:lpstr>
      <vt:lpstr>How Long Do Other Agencies Store Employee Emails on Central Servers?</vt:lpstr>
      <vt:lpstr>Recommended Email Retention Protocol</vt:lpstr>
      <vt:lpstr>Recommendations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Transparency and Access to Public Information  Review of District Practices Pertaining Public Records Storage and Production with Recommendations to Improve Transparency, Cost Efficiency and Security</dc:title>
  <dc:creator>Corrales Martha</dc:creator>
  <cp:lastModifiedBy>Corrales Martha</cp:lastModifiedBy>
  <cp:revision>5</cp:revision>
  <dcterms:modified xsi:type="dcterms:W3CDTF">2017-07-21T18:17:07Z</dcterms:modified>
</cp:coreProperties>
</file>